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5"/>
  </p:notesMasterIdLst>
  <p:sldIdLst>
    <p:sldId id="277" r:id="rId2"/>
    <p:sldId id="257" r:id="rId3"/>
    <p:sldId id="280" r:id="rId4"/>
    <p:sldId id="258" r:id="rId5"/>
    <p:sldId id="259" r:id="rId6"/>
    <p:sldId id="260" r:id="rId7"/>
    <p:sldId id="262" r:id="rId8"/>
    <p:sldId id="278" r:id="rId9"/>
    <p:sldId id="264" r:id="rId10"/>
    <p:sldId id="265" r:id="rId11"/>
    <p:sldId id="282" r:id="rId12"/>
    <p:sldId id="281" r:id="rId13"/>
    <p:sldId id="266" r:id="rId14"/>
    <p:sldId id="267" r:id="rId15"/>
    <p:sldId id="273" r:id="rId16"/>
    <p:sldId id="279" r:id="rId17"/>
    <p:sldId id="276" r:id="rId18"/>
    <p:sldId id="275" r:id="rId19"/>
    <p:sldId id="285" r:id="rId20"/>
    <p:sldId id="286" r:id="rId21"/>
    <p:sldId id="283" r:id="rId22"/>
    <p:sldId id="284" r:id="rId23"/>
    <p:sldId id="272" r:id="rId2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72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55259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711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3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DFB0280B-8ABA-46CD-9A7E-E7291379BBF2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9B404A4-8544-474B-BEC6-27B652DAB5F1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64748A4-2884-4A9A-9D8A-44CCD9F38A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0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9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70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62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89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05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81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063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54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3789409"/>
            <a:ext cx="5637010" cy="66158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2" y="2349218"/>
            <a:ext cx="7175351" cy="1344875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87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59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445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614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465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63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27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7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34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52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70E87-7CA3-4AB0-BA79-8182689F9961}" type="datetimeFigureOut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18-04-2017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B8F0F-C650-4876-A6EF-F0F073B36E8C}" type="slidenum">
              <a:rPr lang="en-IN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4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29050"/>
            <a:ext cx="9144000" cy="131445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290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6228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9195"/>
            <a:ext cx="6400800" cy="2606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9A70E87-7CA3-4AB0-BA79-8182689F9961}" type="datetimeFigureOut">
              <a:rPr lang="en-IN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Trebuchet MS"/>
                <a:ea typeface="+mn-ea"/>
                <a:cs typeface="+mn-cs"/>
              </a:rPr>
              <a:pPr/>
              <a:t>18-04-2017</a:t>
            </a:fld>
            <a:endParaRPr lang="en-IN" kern="1200" dirty="0">
              <a:solidFill>
                <a:prstClr val="black">
                  <a:lumMod val="50000"/>
                  <a:lumOff val="5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 kern="1200" dirty="0">
              <a:solidFill>
                <a:prstClr val="black">
                  <a:lumMod val="50000"/>
                  <a:lumOff val="50000"/>
                </a:prst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BB8F0F-C650-4876-A6EF-F0F073B36E8C}" type="slidenum">
              <a:rPr lang="en-IN" kern="1200" smtClean="0">
                <a:solidFill>
                  <a:prstClr val="black">
                    <a:lumMod val="50000"/>
                    <a:lumOff val="50000"/>
                  </a:prstClr>
                </a:solidFill>
                <a:latin typeface="Trebuchet MS"/>
                <a:ea typeface="+mn-ea"/>
                <a:cs typeface="+mn-cs"/>
              </a:rPr>
              <a:pPr/>
              <a:t>‹#›</a:t>
            </a:fld>
            <a:endParaRPr lang="en-IN" kern="1200" dirty="0">
              <a:solidFill>
                <a:prstClr val="black">
                  <a:lumMod val="50000"/>
                  <a:lumOff val="50000"/>
                </a:prst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19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ineersgarage.com/" TargetMode="External"/><Relationship Id="rId2" Type="http://schemas.openxmlformats.org/officeDocument/2006/relationships/hyperlink" Target="http://www.efy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nstructables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54" y="270165"/>
            <a:ext cx="9043182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kern="1200" dirty="0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B4DCFA">
                    <a:lumMod val="75000"/>
                  </a:srgb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  <a:ea typeface="+mn-ea"/>
                <a:cs typeface="+mn-cs"/>
              </a:rPr>
              <a:t>SMART LAB USING IOT</a:t>
            </a:r>
          </a:p>
          <a:p>
            <a:pPr algn="r"/>
            <a:endParaRPr lang="en-US" sz="5400" b="1" kern="1200" dirty="0" smtClean="0">
              <a:ln w="31550" cmpd="sng">
                <a:solidFill>
                  <a:sysClr val="windowText" lastClr="000000"/>
                </a:solidFill>
                <a:prstDash val="solid"/>
              </a:ln>
              <a:solidFill>
                <a:srgbClr val="B4DCFA">
                  <a:lumMod val="75000"/>
                </a:srgb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 DARLING" pitchFamily="2" charset="0"/>
              <a:ea typeface="+mn-ea"/>
              <a:cs typeface="+mn-cs"/>
            </a:endParaRPr>
          </a:p>
          <a:p>
            <a:pPr algn="r"/>
            <a:endParaRPr lang="en-US" sz="5400" b="1" kern="1200" dirty="0">
              <a:ln w="31550" cmpd="sng">
                <a:solidFill>
                  <a:sysClr val="windowText" lastClr="000000"/>
                </a:solidFill>
                <a:prstDash val="solid"/>
              </a:ln>
              <a:solidFill>
                <a:srgbClr val="B4DCFA">
                  <a:lumMod val="75000"/>
                </a:srgb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 DARLING" pitchFamily="2" charset="0"/>
              <a:ea typeface="+mn-ea"/>
              <a:cs typeface="+mn-cs"/>
            </a:endParaRPr>
          </a:p>
          <a:p>
            <a:pPr algn="r"/>
            <a:endParaRPr lang="en-US" sz="5400" b="1" kern="1200" dirty="0">
              <a:ln w="31550" cmpd="sng">
                <a:solidFill>
                  <a:sysClr val="windowText" lastClr="000000"/>
                </a:solidFill>
                <a:prstDash val="solid"/>
              </a:ln>
              <a:solidFill>
                <a:srgbClr val="B4DCFA">
                  <a:lumMod val="75000"/>
                </a:srgb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 DARLING" pitchFamily="2" charset="0"/>
              <a:ea typeface="+mn-ea"/>
              <a:cs typeface="+mn-cs"/>
            </a:endParaRPr>
          </a:p>
          <a:p>
            <a:pPr algn="r"/>
            <a:r>
              <a:rPr lang="en-US" sz="2000" b="1" kern="1200" dirty="0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B4DCFA">
                    <a:lumMod val="75000"/>
                  </a:srgb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  <a:ea typeface="+mn-ea"/>
                <a:cs typeface="+mn-cs"/>
              </a:rPr>
              <a:t>SUBMITTED BY:-</a:t>
            </a:r>
          </a:p>
          <a:p>
            <a:r>
              <a:rPr lang="en-US" sz="2000" b="1" kern="1200" dirty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B4DCFA">
                    <a:lumMod val="75000"/>
                  </a:srgb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</a:rPr>
              <a:t>PROJECT GUIDE :</a:t>
            </a:r>
            <a:endParaRPr lang="en-US" sz="2000" b="1" kern="1200" dirty="0">
              <a:ln w="31550" cmpd="sng">
                <a:solidFill>
                  <a:sysClr val="windowText" lastClr="000000"/>
                </a:solidFill>
                <a:prstDash val="solid"/>
              </a:ln>
              <a:solidFill>
                <a:srgbClr val="B4DCFA">
                  <a:lumMod val="75000"/>
                </a:srgb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 DARLING" pitchFamily="2" charset="0"/>
              <a:ea typeface="+mn-ea"/>
              <a:cs typeface="+mn-cs"/>
            </a:endParaRPr>
          </a:p>
          <a:p>
            <a:r>
              <a:rPr lang="en-US" sz="2000" b="1" i="1" kern="1200" dirty="0" err="1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ea typeface="+mn-ea"/>
                <a:cs typeface="Aharoni" pitchFamily="2" charset="-79"/>
              </a:rPr>
              <a:t>Mr.Lakshman</a:t>
            </a:r>
            <a:r>
              <a:rPr lang="en-US" sz="2000" b="1" i="1" kern="1200" dirty="0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ea typeface="+mn-ea"/>
                <a:cs typeface="Aharoni" pitchFamily="2" charset="-79"/>
              </a:rPr>
              <a:t> K.</a:t>
            </a:r>
            <a:r>
              <a:rPr lang="en-US" sz="2000" b="1" kern="1200" dirty="0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B4DCFA">
                    <a:lumMod val="75000"/>
                  </a:srgb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  <a:ea typeface="+mn-ea"/>
                <a:cs typeface="+mn-cs"/>
              </a:rPr>
              <a:t>                                                        </a:t>
            </a:r>
            <a:r>
              <a:rPr lang="en-US" sz="2000" b="1" kern="1200" dirty="0" err="1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ea typeface="+mn-ea"/>
                <a:cs typeface="Aharoni" pitchFamily="2" charset="-79"/>
              </a:rPr>
              <a:t>T.R.Akhil</a:t>
            </a:r>
            <a:r>
              <a:rPr lang="en-US" sz="2000" b="1" kern="1200" dirty="0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ea typeface="+mn-ea"/>
                <a:cs typeface="Aharoni" pitchFamily="2" charset="-79"/>
              </a:rPr>
              <a:t>  (2013/B/11)</a:t>
            </a:r>
          </a:p>
          <a:p>
            <a:pPr algn="r"/>
            <a:r>
              <a:rPr lang="en-US" sz="2000" b="1" kern="1200" dirty="0" smtClean="0">
                <a:ln w="31550" cmpd="sng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ea typeface="+mn-ea"/>
                <a:cs typeface="Aharoni" pitchFamily="2" charset="-79"/>
              </a:rPr>
              <a:t>Apurv Rathore  (2013/B/42)</a:t>
            </a:r>
          </a:p>
          <a:p>
            <a:pPr algn="r"/>
            <a:endParaRPr lang="en-US" sz="2800" b="1" kern="1200" dirty="0" smtClean="0">
              <a:ln w="31550" cmpd="sng">
                <a:solidFill>
                  <a:sysClr val="windowText" lastClr="000000"/>
                </a:solidFill>
                <a:prstDash val="solid"/>
              </a:ln>
              <a:solidFill>
                <a:srgbClr val="B4DCFA">
                  <a:lumMod val="75000"/>
                </a:srgb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 DARLING" pitchFamily="2" charset="0"/>
              <a:ea typeface="+mn-ea"/>
              <a:cs typeface="+mn-cs"/>
            </a:endParaRPr>
          </a:p>
          <a:p>
            <a:pPr algn="ctr"/>
            <a:endParaRPr lang="en-US" sz="5400" b="1" kern="1200" dirty="0" smtClean="0">
              <a:ln w="31550" cmpd="sng">
                <a:solidFill>
                  <a:sysClr val="windowText" lastClr="000000"/>
                </a:solidFill>
                <a:prstDash val="solid"/>
              </a:ln>
              <a:solidFill>
                <a:srgbClr val="B4DCFA">
                  <a:lumMod val="75000"/>
                </a:srgb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latin typeface="AR DARLING" pitchFamily="2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1556" y="1949798"/>
            <a:ext cx="45719" cy="564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>
              <a:solidFill>
                <a:prstClr val="white"/>
              </a:solidFill>
            </a:endParaRPr>
          </a:p>
        </p:txBody>
      </p:sp>
      <p:pic>
        <p:nvPicPr>
          <p:cNvPr id="1026" name="Picture 2" descr="G:\Computer-L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66327"/>
            <a:ext cx="80772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6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System Features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Wireless Connectivity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Expansion Capability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Protocol Compatibility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Application Control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Device Management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Savings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Convenience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95700" y="1082501"/>
            <a:ext cx="1295400" cy="3829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08364" y="2127884"/>
            <a:ext cx="1371600" cy="971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06952" y="1156334"/>
            <a:ext cx="1371600" cy="9715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0000" y="3609201"/>
            <a:ext cx="1295400" cy="7341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15000" y="1104854"/>
            <a:ext cx="1295400" cy="3829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14600" y="2559271"/>
            <a:ext cx="1066800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056909" y="2560462"/>
            <a:ext cx="609600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24255" y="1618013"/>
            <a:ext cx="609600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24255" y="3998118"/>
            <a:ext cx="609600" cy="11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8364" y="2114550"/>
            <a:ext cx="1406236" cy="1169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Wi- Fi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MODULE</a:t>
            </a:r>
          </a:p>
          <a:p>
            <a:pPr algn="ctr"/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886200" y="1485900"/>
            <a:ext cx="91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</a:t>
            </a:r>
          </a:p>
          <a:p>
            <a:pPr algn="ctr"/>
            <a:r>
              <a:rPr lang="en-US" b="1" dirty="0" smtClean="0"/>
              <a:t>O</a:t>
            </a:r>
          </a:p>
          <a:p>
            <a:pPr algn="ctr"/>
            <a:r>
              <a:rPr lang="en-US" b="1" dirty="0" smtClean="0"/>
              <a:t>N</a:t>
            </a:r>
          </a:p>
          <a:p>
            <a:pPr algn="ctr"/>
            <a:r>
              <a:rPr lang="en-US" b="1" dirty="0" smtClean="0"/>
              <a:t>T</a:t>
            </a:r>
          </a:p>
          <a:p>
            <a:pPr algn="ctr"/>
            <a:r>
              <a:rPr lang="en-US" b="1" dirty="0" smtClean="0"/>
              <a:t>R</a:t>
            </a:r>
          </a:p>
          <a:p>
            <a:pPr algn="ctr"/>
            <a:r>
              <a:rPr lang="en-US" b="1" dirty="0" smtClean="0"/>
              <a:t>O</a:t>
            </a:r>
          </a:p>
          <a:p>
            <a:pPr algn="ctr"/>
            <a:r>
              <a:rPr lang="en-US" b="1" dirty="0" smtClean="0"/>
              <a:t>L</a:t>
            </a:r>
          </a:p>
          <a:p>
            <a:pPr algn="ctr"/>
            <a:r>
              <a:rPr lang="en-US" b="1" dirty="0" smtClean="0"/>
              <a:t>L</a:t>
            </a:r>
          </a:p>
          <a:p>
            <a:pPr algn="ctr"/>
            <a:r>
              <a:rPr lang="en-US" b="1" dirty="0" smtClean="0"/>
              <a:t>E</a:t>
            </a:r>
          </a:p>
          <a:p>
            <a:pPr algn="ctr"/>
            <a:r>
              <a:rPr lang="en-US" b="1" dirty="0" smtClean="0"/>
              <a:t>R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67400" y="2015837"/>
            <a:ext cx="99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RELAY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DRIVER 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783152" y="1480705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RELAY 1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772400" y="3837801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RELAY 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28600"/>
            <a:ext cx="80879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</a:rPr>
              <a:t>Block Diagram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Circuit 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4" y="1138334"/>
            <a:ext cx="8416212" cy="39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8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Product Components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ESP8266 Wifi module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1 per Room*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300" y="1359275"/>
            <a:ext cx="4001492" cy="30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  <a:r>
              <a:rPr lang="en" dirty="0"/>
              <a:t> 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6" y="1129004"/>
            <a:ext cx="8976048" cy="423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90550" y="4305300"/>
            <a:ext cx="8145066" cy="0"/>
          </a:xfrm>
          <a:prstGeom prst="line">
            <a:avLst/>
          </a:prstGeom>
          <a:ln w="28575">
            <a:solidFill>
              <a:srgbClr val="41B0B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771" name="TextBox 2"/>
          <p:cNvSpPr txBox="1">
            <a:spLocks noChangeArrowheads="1"/>
          </p:cNvSpPr>
          <p:nvPr/>
        </p:nvSpPr>
        <p:spPr bwMode="auto">
          <a:xfrm>
            <a:off x="590551" y="294085"/>
            <a:ext cx="4136231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2400" b="1" u="sng" dirty="0">
                <a:latin typeface="Baskerville Old Face" pitchFamily="18" charset="0"/>
              </a:rPr>
              <a:t>Relay </a:t>
            </a:r>
            <a:r>
              <a:rPr lang="en-US" sz="2400" b="1" u="sng" dirty="0" smtClean="0">
                <a:latin typeface="Baskerville Old Face" pitchFamily="18" charset="0"/>
              </a:rPr>
              <a:t>Driver:ULN2003</a:t>
            </a:r>
            <a:endParaRPr lang="en-US" sz="2400" b="1" u="sng" dirty="0">
              <a:latin typeface="Baskerville Old Face" pitchFamily="18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946547" y="1170385"/>
            <a:ext cx="3780234" cy="1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marL="257175" indent="-257175" algn="just">
              <a:lnSpc>
                <a:spcPct val="150000"/>
              </a:lnSpc>
              <a:buFont typeface="Wingdings" pitchFamily="2" charset="2"/>
              <a:buChar char="Ø"/>
              <a:tabLst>
                <a:tab pos="1350169" algn="l"/>
              </a:tabLst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2 relay drivers have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been used to control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10 relays, 5 relays from each driver.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As there are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10 relays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so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AC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loads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 controlled. 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ULN2003 Pinout, ULN2003A Current Driver IC Pin Diagram, pin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57" y="294085"/>
            <a:ext cx="3598959" cy="344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629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548640"/>
            <a:ext cx="6400800" cy="260604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It is </a:t>
            </a:r>
            <a:r>
              <a:rPr lang="en-US" sz="11200" dirty="0">
                <a:latin typeface="AR CENA" pitchFamily="2" charset="0"/>
                <a:cs typeface="Times New Roman" pitchFamily="18" charset="0"/>
              </a:rPr>
              <a:t>8</a:t>
            </a:r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 bit microcontroller.</a:t>
            </a:r>
          </a:p>
          <a:p>
            <a:endParaRPr lang="en-US" sz="11200" dirty="0" smtClean="0">
              <a:latin typeface="AR CENA" pitchFamily="2" charset="0"/>
              <a:cs typeface="Times New Roman" pitchFamily="18" charset="0"/>
            </a:endParaRPr>
          </a:p>
          <a:p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It operates on 5V power supply.</a:t>
            </a:r>
          </a:p>
          <a:p>
            <a:endParaRPr lang="en-US" sz="11200" dirty="0" smtClean="0">
              <a:latin typeface="AR CENA" pitchFamily="2" charset="0"/>
              <a:cs typeface="Times New Roman" pitchFamily="18" charset="0"/>
            </a:endParaRPr>
          </a:p>
          <a:p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It operates on 16MHZ crystal frequency.</a:t>
            </a:r>
          </a:p>
          <a:p>
            <a:endParaRPr lang="en-US" sz="11200" dirty="0" smtClean="0">
              <a:latin typeface="AR CENA" pitchFamily="2" charset="0"/>
              <a:cs typeface="Times New Roman" pitchFamily="18" charset="0"/>
            </a:endParaRPr>
          </a:p>
          <a:p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It has on chip 64 KB flash memory.</a:t>
            </a:r>
          </a:p>
          <a:p>
            <a:endParaRPr lang="en-US" sz="11200" dirty="0" smtClean="0">
              <a:latin typeface="AR CENA" pitchFamily="2" charset="0"/>
              <a:cs typeface="Times New Roman" pitchFamily="18" charset="0"/>
            </a:endParaRPr>
          </a:p>
          <a:p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On chip serial is available.</a:t>
            </a:r>
          </a:p>
          <a:p>
            <a:endParaRPr lang="en-US" sz="11200" dirty="0" smtClean="0">
              <a:latin typeface="AR CENA" pitchFamily="2" charset="0"/>
              <a:cs typeface="Times New Roman" pitchFamily="18" charset="0"/>
            </a:endParaRPr>
          </a:p>
          <a:p>
            <a:r>
              <a:rPr lang="en-US" sz="11200" dirty="0" smtClean="0">
                <a:latin typeface="AR CENA" pitchFamily="2" charset="0"/>
                <a:cs typeface="Times New Roman" pitchFamily="18" charset="0"/>
              </a:rPr>
              <a:t>It has 54 I/O ports.</a:t>
            </a: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-1382413" y="54360"/>
            <a:ext cx="73484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</a:rPr>
              <a:t>                          ARDUINO</a:t>
            </a:r>
            <a:r>
              <a:rPr lang="en-US" sz="4400" b="1" cap="none" spc="0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n-US" sz="4400" b="1" cap="none" spc="0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AutoShape 2" descr="Image result for arduino un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www.arduino.org/media/k2/galleries/90/A000073-Arduino-Uno-SMD-1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631440"/>
            <a:ext cx="3276600" cy="15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6839339" cy="503149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AR JULIAN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21299"/>
            <a:ext cx="8229600" cy="4804552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65314"/>
            <a:ext cx="9050694" cy="49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7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90550" y="4305300"/>
            <a:ext cx="8145066" cy="0"/>
          </a:xfrm>
          <a:prstGeom prst="line">
            <a:avLst/>
          </a:prstGeom>
          <a:ln w="28575">
            <a:solidFill>
              <a:srgbClr val="41B0B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9155" name="TextBox 2"/>
          <p:cNvSpPr txBox="1">
            <a:spLocks noChangeArrowheads="1"/>
          </p:cNvSpPr>
          <p:nvPr/>
        </p:nvSpPr>
        <p:spPr bwMode="auto">
          <a:xfrm>
            <a:off x="590550" y="223838"/>
            <a:ext cx="48672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2400" b="1" u="sng" dirty="0">
                <a:latin typeface="AR CENA" pitchFamily="2" charset="0"/>
              </a:rPr>
              <a:t>Relay Module with </a:t>
            </a:r>
            <a:r>
              <a:rPr lang="en-US" sz="2400" b="1" u="sng" dirty="0" err="1">
                <a:latin typeface="AR CENA" pitchFamily="2" charset="0"/>
              </a:rPr>
              <a:t>Arduino</a:t>
            </a:r>
            <a:r>
              <a:rPr lang="en-US" sz="2400" b="1" u="sng" dirty="0">
                <a:latin typeface="AR CENA" pitchFamily="2" charset="0"/>
              </a:rPr>
              <a:t>:</a:t>
            </a: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3165873" y="661988"/>
            <a:ext cx="5312569" cy="3565922"/>
            <a:chOff x="0" y="0"/>
            <a:chExt cx="5382260" cy="3981450"/>
          </a:xfrm>
        </p:grpSpPr>
        <p:pic>
          <p:nvPicPr>
            <p:cNvPr id="4916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82260" cy="398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57639" y="672659"/>
              <a:ext cx="294323" cy="313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07000"/>
                </a:lnSpc>
                <a:spcAft>
                  <a:spcPts val="600"/>
                </a:spcAft>
                <a:defRPr/>
              </a:pPr>
              <a:r>
                <a:rPr lang="en-US" sz="800" dirty="0">
                  <a:solidFill>
                    <a:srgbClr val="385623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6</a:t>
              </a:r>
              <a:endParaRPr lang="en-US" sz="900" dirty="0"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endParaRPr>
            </a:p>
          </p:txBody>
        </p:sp>
      </p:grpSp>
      <p:sp>
        <p:nvSpPr>
          <p:cNvPr id="49157" name="Rectangle 7"/>
          <p:cNvSpPr>
            <a:spLocks noChangeArrowheads="1"/>
          </p:cNvSpPr>
          <p:nvPr/>
        </p:nvSpPr>
        <p:spPr bwMode="auto">
          <a:xfrm>
            <a:off x="788194" y="990600"/>
            <a:ext cx="2396729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/>
          <a:p>
            <a:pPr marL="257175" indent="-257175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>
                <a:latin typeface="Times New Roman" pitchFamily="18" charset="0"/>
                <a:cs typeface="Times New Roman" pitchFamily="18" charset="0"/>
              </a:rPr>
              <a:t>For controlling AC load by Arduino .</a:t>
            </a:r>
            <a:endParaRPr lang="en-US" sz="1800"/>
          </a:p>
        </p:txBody>
      </p:sp>
      <p:sp>
        <p:nvSpPr>
          <p:cNvPr id="2" name="Rectangle 1"/>
          <p:cNvSpPr/>
          <p:nvPr/>
        </p:nvSpPr>
        <p:spPr>
          <a:xfrm>
            <a:off x="3748088" y="2921794"/>
            <a:ext cx="141685" cy="12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04110" y="2895600"/>
            <a:ext cx="140494" cy="122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160" name="TextBox 11"/>
          <p:cNvSpPr txBox="1">
            <a:spLocks noChangeArrowheads="1"/>
          </p:cNvSpPr>
          <p:nvPr/>
        </p:nvSpPr>
        <p:spPr bwMode="auto">
          <a:xfrm>
            <a:off x="4189810" y="4588669"/>
            <a:ext cx="403622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633609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446" y="111967"/>
            <a:ext cx="6512511" cy="606490"/>
          </a:xfrm>
        </p:spPr>
        <p:txBody>
          <a:bodyPr/>
          <a:lstStyle/>
          <a:p>
            <a:pPr algn="ctr"/>
            <a:r>
              <a:rPr lang="en-US" sz="3600" dirty="0" smtClean="0"/>
              <a:t>PCB </a:t>
            </a:r>
            <a:r>
              <a:rPr lang="en-US" sz="3600" dirty="0" smtClean="0">
                <a:latin typeface="Algerian" pitchFamily="82" charset="0"/>
              </a:rPr>
              <a:t>Artwork</a:t>
            </a:r>
            <a:endParaRPr lang="en-US" sz="3600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" y="793102"/>
            <a:ext cx="8724123" cy="4273420"/>
          </a:xfrm>
        </p:spPr>
      </p:pic>
    </p:spTree>
    <p:extLst>
      <p:ext uri="{BB962C8B-B14F-4D97-AF65-F5344CB8AC3E}">
        <p14:creationId xmlns:p14="http://schemas.microsoft.com/office/powerpoint/2010/main" val="145134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0" y="187317"/>
            <a:ext cx="7389845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Why this project ...??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09481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2734"/>
            <a:ext cx="8505825" cy="3004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853" y="-22025"/>
            <a:ext cx="1782146" cy="20747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11967" y="2052735"/>
            <a:ext cx="6951306" cy="6344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Do you have a trouble of forgetting to switch off your home /lab appliances?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9842338"/>
              </p:ext>
            </p:extLst>
          </p:nvPr>
        </p:nvGraphicFramePr>
        <p:xfrm>
          <a:off x="850321" y="171448"/>
          <a:ext cx="7796894" cy="4329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842"/>
                <a:gridCol w="1113842"/>
                <a:gridCol w="1113842"/>
                <a:gridCol w="1113842"/>
                <a:gridCol w="1113842"/>
                <a:gridCol w="1113842"/>
                <a:gridCol w="1113842"/>
              </a:tblGrid>
              <a:tr h="373170"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Weeks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Nov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Dec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Jan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Feb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March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 Light" panose="020F0302020204030204" pitchFamily="34" charset="0"/>
                        </a:rPr>
                        <a:t>April</a:t>
                      </a:r>
                      <a:endParaRPr lang="en-IN" sz="1500" b="1" i="0" u="none" strike="noStrike" dirty="0">
                        <a:solidFill>
                          <a:srgbClr val="FFFFFF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>
                    <a:solidFill>
                      <a:schemeClr val="tx1"/>
                    </a:solidFill>
                  </a:tcPr>
                </a:tc>
              </a:tr>
              <a:tr h="1196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</a:t>
                      </a:r>
                      <a:r>
                        <a:rPr lang="en-IN" sz="15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st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week</a:t>
                      </a:r>
                    </a:p>
                  </a:txBody>
                  <a:tcPr marL="7144" marR="7144" marT="7144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Literature survey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Presentation </a:t>
                      </a:r>
                    </a:p>
                    <a:p>
                      <a:pPr algn="ctr" rtl="0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Web</a:t>
                      </a:r>
                      <a:r>
                        <a:rPr lang="en-IN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page interface</a:t>
                      </a:r>
                      <a:r>
                        <a:rPr lang="en-IN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Study of Arduino in detail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Purchasing of components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Debugging circuit</a:t>
                      </a:r>
                    </a:p>
                  </a:txBody>
                  <a:tcPr marL="7144" marR="7144" marT="7144" marB="0" anchor="ctr"/>
                </a:tc>
              </a:tr>
              <a:tr h="9201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</a:t>
                      </a:r>
                      <a:r>
                        <a:rPr lang="en-IN" sz="15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nd</a:t>
                      </a: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week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Synopsis Formation</a:t>
                      </a:r>
                    </a:p>
                    <a:p>
                      <a:pPr algn="ctr" rtl="0" fontAlgn="ctr"/>
                      <a:endParaRPr lang="en-IN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Overview of Arduino software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Study of all the real-time problems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Programming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Testing of components 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PCB Designing</a:t>
                      </a:r>
                    </a:p>
                  </a:txBody>
                  <a:tcPr marL="7144" marR="7144" marT="7144" marB="0" anchor="ctr"/>
                </a:tc>
              </a:tr>
              <a:tr h="9201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</a:t>
                      </a:r>
                      <a:r>
                        <a:rPr lang="en-IN" sz="15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rd</a:t>
                      </a: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week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Requirement analysis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Architectural diagram formation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Interfacing study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testing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Designing crcuit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PCB Fabrication</a:t>
                      </a:r>
                    </a:p>
                  </a:txBody>
                  <a:tcPr marL="7144" marR="7144" marT="7144" marB="0" anchor="ctr"/>
                </a:tc>
              </a:tr>
              <a:tr h="9201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</a:t>
                      </a:r>
                      <a:r>
                        <a:rPr lang="en-IN" sz="15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th</a:t>
                      </a:r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week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Requirement analysis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Simulation on software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Circuit diagram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debugging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</a:t>
                      </a:r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testing of circuit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placement and soldering circuit</a:t>
                      </a:r>
                    </a:p>
                  </a:txBody>
                  <a:tcPr marL="7144" marR="7144" marT="7144" marB="0" anchor="ctr"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7B18-0A4E-44A3-A545-B443FCC1A968}" type="datetime1">
              <a:rPr lang="en-US" smtClean="0"/>
              <a:t>4/18/2017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CA0E7-175E-4E04-A5E0-616F613F8A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241417">
            <a:off x="1094108" y="1592982"/>
            <a:ext cx="6512511" cy="877281"/>
          </a:xfrm>
        </p:spPr>
        <p:txBody>
          <a:bodyPr/>
          <a:lstStyle/>
          <a:p>
            <a:pPr algn="ctr"/>
            <a:r>
              <a:rPr lang="en-US" sz="9600" dirty="0" smtClean="0">
                <a:latin typeface="AR BERKLEY" pitchFamily="2" charset="0"/>
              </a:rPr>
              <a:t>Future Scope</a:t>
            </a:r>
            <a:endParaRPr lang="en-US" sz="9600" dirty="0">
              <a:latin typeface="AR BERKLEY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-1254967" y="-1102878"/>
            <a:ext cx="6400800" cy="766976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652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942" y="285750"/>
            <a:ext cx="32287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References</a:t>
            </a:r>
            <a:endParaRPr lang="en-US" sz="4400" b="1" cap="none" spc="0" dirty="0">
              <a:ln w="31550" cmpd="sng">
                <a:solidFill>
                  <a:schemeClr val="tx1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028700"/>
            <a:ext cx="6934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accent4"/>
                </a:solidFill>
                <a:hlinkClick r:id="rId2"/>
              </a:rPr>
              <a:t>www.efy.com</a:t>
            </a:r>
            <a:endParaRPr lang="en-US" dirty="0" smtClean="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accent4"/>
                </a:solidFill>
                <a:hlinkClick r:id="rId3"/>
              </a:rPr>
              <a:t>www.engineersgarage.com</a:t>
            </a:r>
            <a:endParaRPr lang="en-US" dirty="0" smtClean="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accent4"/>
                </a:solidFill>
                <a:hlinkClick r:id="rId4"/>
              </a:rPr>
              <a:t>www.instructables.com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accent4"/>
              </a:solidFill>
            </a:endParaRPr>
          </a:p>
          <a:p>
            <a:pPr marL="342900" indent="-342900">
              <a:buAutoNum type="arabicPeriod"/>
            </a:pPr>
            <a:r>
              <a:rPr lang="en-US" u="sng" dirty="0" smtClean="0">
                <a:solidFill>
                  <a:schemeClr val="accent4"/>
                </a:solidFill>
              </a:rPr>
              <a:t>www.electrosome.com</a:t>
            </a:r>
            <a:endParaRPr lang="en-US" u="sng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   </a:t>
            </a:r>
            <a:r>
              <a:rPr lang="en" i="1" dirty="0" smtClean="0">
                <a:latin typeface="Times New Roman" panose="02020603050405020304" pitchFamily="18" charset="0"/>
                <a:ea typeface="Corsiva"/>
                <a:cs typeface="Times New Roman" panose="02020603050405020304" pitchFamily="18" charset="0"/>
                <a:sym typeface="Corsiva"/>
              </a:rPr>
              <a:t>Thank </a:t>
            </a:r>
            <a:r>
              <a:rPr lang="en" i="1" dirty="0">
                <a:latin typeface="Times New Roman" panose="02020603050405020304" pitchFamily="18" charset="0"/>
                <a:ea typeface="Corsiva"/>
                <a:cs typeface="Times New Roman" panose="02020603050405020304" pitchFamily="18" charset="0"/>
                <a:sym typeface="Corsiva"/>
              </a:rPr>
              <a:t>you .........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6826" y="50452"/>
            <a:ext cx="72241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AR DARLING" pitchFamily="2" charset="0"/>
                <a:cs typeface="Times New Roman" pitchFamily="18" charset="0"/>
              </a:rPr>
              <a:t>Literature Survey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857251"/>
            <a:ext cx="81534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 smtClean="0">
                <a:latin typeface="AR CENA" pitchFamily="2" charset="0"/>
              </a:rPr>
              <a:t>Madakam</a:t>
            </a:r>
            <a:r>
              <a:rPr lang="en-US" sz="2400" dirty="0" smtClean="0">
                <a:latin typeface="AR CENA" pitchFamily="2" charset="0"/>
              </a:rPr>
              <a:t> S., </a:t>
            </a:r>
            <a:r>
              <a:rPr lang="en-US" sz="2400" dirty="0" err="1" smtClean="0">
                <a:latin typeface="AR CENA" pitchFamily="2" charset="0"/>
              </a:rPr>
              <a:t>Ramaswamy</a:t>
            </a:r>
            <a:r>
              <a:rPr lang="en-US" sz="2400" dirty="0" smtClean="0">
                <a:latin typeface="AR CENA" pitchFamily="2" charset="0"/>
              </a:rPr>
              <a:t> R. &amp; </a:t>
            </a:r>
            <a:r>
              <a:rPr lang="en-US" sz="2400" dirty="0" err="1" smtClean="0">
                <a:latin typeface="AR CENA" pitchFamily="2" charset="0"/>
              </a:rPr>
              <a:t>Tripathi</a:t>
            </a:r>
            <a:r>
              <a:rPr lang="en-US" sz="2400" dirty="0" smtClean="0">
                <a:latin typeface="AR CENA" pitchFamily="2" charset="0"/>
              </a:rPr>
              <a:t> S. (</a:t>
            </a:r>
            <a:r>
              <a:rPr lang="en-US" sz="2400" dirty="0" err="1" smtClean="0">
                <a:latin typeface="AR CENA" pitchFamily="2" charset="0"/>
              </a:rPr>
              <a:t>IoT</a:t>
            </a:r>
            <a:r>
              <a:rPr lang="en-US" sz="2400" dirty="0" smtClean="0">
                <a:latin typeface="AR CENA" pitchFamily="2" charset="0"/>
              </a:rPr>
              <a:t>) all these analysts made points on Introduction, Methodology, Reviewing Products on </a:t>
            </a:r>
            <a:r>
              <a:rPr lang="en-US" sz="2400" dirty="0" err="1" smtClean="0">
                <a:latin typeface="AR CENA" pitchFamily="2" charset="0"/>
              </a:rPr>
              <a:t>IoT</a:t>
            </a:r>
            <a:r>
              <a:rPr lang="en-US" sz="2400" dirty="0" smtClean="0">
                <a:latin typeface="AR CENA" pitchFamily="2" charset="0"/>
              </a:rPr>
              <a:t>.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AR CENA" pitchFamily="2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AR CENA" pitchFamily="2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AR CENA" pitchFamily="2" charset="0"/>
              </a:rPr>
              <a:t>Nunberg</a:t>
            </a:r>
            <a:r>
              <a:rPr lang="en-US" sz="2400" dirty="0" smtClean="0">
                <a:latin typeface="AR CENA" pitchFamily="2" charset="0"/>
              </a:rPr>
              <a:t> G.(2012) The Advent of Internet has also done a journal which actually leaded to a new journal in 2015 by Butler D.</a:t>
            </a:r>
          </a:p>
          <a:p>
            <a:pPr marL="342900" indent="-342900">
              <a:buAutoNum type="arabicPeriod"/>
            </a:pPr>
            <a:endParaRPr lang="en-US" sz="2400" dirty="0">
              <a:latin typeface="AR CENA" pitchFamily="2" charset="0"/>
            </a:endParaRPr>
          </a:p>
          <a:p>
            <a:pPr marL="342900" indent="-342900">
              <a:buAutoNum type="arabicPeriod"/>
            </a:pPr>
            <a:endParaRPr lang="en-US" sz="2400" dirty="0" smtClean="0">
              <a:latin typeface="AR CENA" pitchFamily="2" charset="0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latin typeface="AR CENA" pitchFamily="2" charset="0"/>
              </a:rPr>
              <a:t>Lombreglia</a:t>
            </a:r>
            <a:r>
              <a:rPr lang="en-US" sz="2400" dirty="0" smtClean="0">
                <a:latin typeface="AR CENA" pitchFamily="2" charset="0"/>
              </a:rPr>
              <a:t> R.(2015) is rated one of the best journals as he explains the same points but in a very easy and layman’s language.</a:t>
            </a:r>
          </a:p>
          <a:p>
            <a:pPr marL="342900" indent="-342900">
              <a:buAutoNum type="arabicPeriod"/>
            </a:pPr>
            <a:endParaRPr lang="en-US" sz="2800" dirty="0" smtClean="0">
              <a:latin typeface="AR CENA" pitchFamily="2" charset="0"/>
            </a:endParaRPr>
          </a:p>
          <a:p>
            <a:pPr marL="342900" indent="-342900">
              <a:buAutoNum type="arabicPeriod"/>
            </a:pPr>
            <a:endParaRPr lang="en-US" sz="2800" dirty="0">
              <a:latin typeface="AR CENA" pitchFamily="2" charset="0"/>
            </a:endParaRPr>
          </a:p>
          <a:p>
            <a:pPr marL="342900" indent="-342900">
              <a:buAutoNum type="arabicPeriod"/>
            </a:pPr>
            <a:endParaRPr lang="en-US" sz="2800" dirty="0" smtClean="0">
              <a:latin typeface="AR CENA" pitchFamily="2" charset="0"/>
            </a:endParaRPr>
          </a:p>
          <a:p>
            <a:pPr marL="342900" indent="-342900">
              <a:buAutoNum type="arabicPeriod"/>
            </a:pPr>
            <a:endParaRPr lang="en-US" sz="2800" dirty="0" smtClean="0">
              <a:latin typeface="AR CENA" pitchFamily="2" charset="0"/>
            </a:endParaRPr>
          </a:p>
          <a:p>
            <a:pPr marL="342900" indent="-342900">
              <a:buAutoNum type="arabicPeriod"/>
            </a:pPr>
            <a:endParaRPr lang="en-US" sz="2000" dirty="0"/>
          </a:p>
          <a:p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68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Main Ideas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Lab Automation</a:t>
            </a: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</a:pP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100" lvl="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2.  Internet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of Things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Lab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Automation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Automation of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Smart Labs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like MCC,SDL lab.</a:t>
            </a: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rtl="0">
              <a:spcBef>
                <a:spcPts val="0"/>
              </a:spcBef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Simplicity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Affordability</a:t>
            </a:r>
          </a:p>
        </p:txBody>
      </p:sp>
      <p:pic>
        <p:nvPicPr>
          <p:cNvPr id="2050" name="Picture 2" descr="F:\raj videos akhil bday\IMG_20140502_1215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176" y="1586201"/>
            <a:ext cx="6316824" cy="349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needed </a:t>
            </a: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…..?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1352939"/>
            <a:ext cx="8218881" cy="37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709127" y="1352938"/>
            <a:ext cx="4376057" cy="5971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Would you be interested in automating labs in collage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- Is it something new ?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00150"/>
            <a:ext cx="8229599" cy="37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Internet of Things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dirty="0" smtClean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scenario in which objects, animals or people are provided </a:t>
            </a:r>
            <a:r>
              <a:rPr lang="en" dirty="0" smtClean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unique </a:t>
            </a: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identifiers </a:t>
            </a: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ability to transfer data </a:t>
            </a: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a network without requiring</a:t>
            </a:r>
          </a:p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human-to-human or human-to-</a:t>
            </a:r>
          </a:p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 interaction.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861" y="1726164"/>
            <a:ext cx="3638939" cy="319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9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Functions 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To control </a:t>
            </a:r>
            <a:r>
              <a:rPr lang="en" dirty="0" smtClean="0">
                <a:latin typeface="Times New Roman"/>
                <a:ea typeface="Times New Roman"/>
                <a:cs typeface="Times New Roman"/>
                <a:sym typeface="Times New Roman"/>
              </a:rPr>
              <a:t>lighting,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air conditioning, appliances, communication systems, entertainment and home security devices.</a:t>
            </a:r>
          </a:p>
          <a:p>
            <a:pPr marL="457200" lvl="0" indent="-419100" algn="just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To improve Convenience, Comfort, Energy efficiency  and  Security.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469</Words>
  <Application>Microsoft Office PowerPoint</Application>
  <PresentationFormat>On-screen Show (16:9)</PresentationFormat>
  <Paragraphs>153</Paragraphs>
  <Slides>23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Slipstream</vt:lpstr>
      <vt:lpstr>PowerPoint Presentation</vt:lpstr>
      <vt:lpstr>Why this project ...??</vt:lpstr>
      <vt:lpstr>PowerPoint Presentation</vt:lpstr>
      <vt:lpstr>Main Ideas</vt:lpstr>
      <vt:lpstr>Lab Automation</vt:lpstr>
      <vt:lpstr>Is it needed …..?</vt:lpstr>
      <vt:lpstr>IoT - Is it something new ?</vt:lpstr>
      <vt:lpstr>Internet of Things</vt:lpstr>
      <vt:lpstr>System Functions </vt:lpstr>
      <vt:lpstr>System Features</vt:lpstr>
      <vt:lpstr>PowerPoint Presentation</vt:lpstr>
      <vt:lpstr>Circuit Diagram</vt:lpstr>
      <vt:lpstr>Product Components</vt:lpstr>
      <vt:lpstr>ESP8266 </vt:lpstr>
      <vt:lpstr>PowerPoint Presentation</vt:lpstr>
      <vt:lpstr>PowerPoint Presentation</vt:lpstr>
      <vt:lpstr>PowerPoint Presentation</vt:lpstr>
      <vt:lpstr>PowerPoint Presentation</vt:lpstr>
      <vt:lpstr>PCB Artwork</vt:lpstr>
      <vt:lpstr>PowerPoint Presentation</vt:lpstr>
      <vt:lpstr>Future Scope</vt:lpstr>
      <vt:lpstr>PowerPoint Presentation</vt:lpstr>
      <vt:lpstr>   Thank you .........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 using IoT</dc:title>
  <cp:lastModifiedBy>Windows User</cp:lastModifiedBy>
  <cp:revision>25</cp:revision>
  <dcterms:modified xsi:type="dcterms:W3CDTF">2017-04-18T04:30:58Z</dcterms:modified>
</cp:coreProperties>
</file>